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Average" panose="020B0604020202020204" charset="0"/>
      <p:regular r:id="rId25"/>
    </p:embeddedFont>
    <p:embeddedFont>
      <p:font typeface="Comic Sans MS" panose="030F0702030302020204" pitchFamily="66" charset="0"/>
      <p:regular r:id="rId26"/>
      <p:bold r:id="rId27"/>
      <p:italic r:id="rId28"/>
      <p:boldItalic r:id="rId29"/>
    </p:embeddedFont>
    <p:embeddedFont>
      <p:font typeface="Lato" panose="020F0502020204030203" pitchFamily="34" charset="0"/>
      <p:regular r:id="rId30"/>
      <p:bold r:id="rId31"/>
      <p:italic r:id="rId32"/>
      <p:boldItalic r:id="rId33"/>
    </p:embeddedFont>
    <p:embeddedFont>
      <p:font typeface="Montserrat" panose="000005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B43BEBC-46DB-451A-90CC-A80563329DA6}">
  <a:tblStyle styleId="{5B43BEBC-46DB-451A-90CC-A80563329D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1f87997393_0_1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1f87997393_0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1f87997393_0_15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f87997393_0_1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54f4f217af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54f4f217a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1f87997393_0_1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1f87997393_0_1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f87997393_0_1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f87997393_0_1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f87997393_0_1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f87997393_0_1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254f4f217af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254f4f217a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254f4f217af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254f4f217af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254f4f217af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254f4f217a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54f4f217af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54f4f217a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254f4f217af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254f4f217a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1f87997393_0_1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1f87997393_0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f87997393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f87997393_0_8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f96f5393d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f87997393_0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f87997393_0_10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1f87997393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rive.google.com/file/d/1oNWFGdDRe6OqLfuQyvnamz1UYt4U1dZD/view?usp=sharin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247950" y="229750"/>
            <a:ext cx="53067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accent2"/>
                </a:solidFill>
              </a:rPr>
              <a:t>Final Year Project -1  Presentation</a:t>
            </a:r>
            <a:endParaRPr dirty="0">
              <a:solidFill>
                <a:schemeClr val="accent2"/>
              </a:solidFill>
            </a:endParaRPr>
          </a:p>
        </p:txBody>
      </p:sp>
      <p:sp>
        <p:nvSpPr>
          <p:cNvPr id="229" name="Google Shape;229;p17"/>
          <p:cNvSpPr txBox="1"/>
          <p:nvPr/>
        </p:nvSpPr>
        <p:spPr>
          <a:xfrm>
            <a:off x="4959350" y="4040400"/>
            <a:ext cx="3911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Prepared By: Islam Mohammed Ruzhan</a:t>
            </a:r>
            <a:endParaRPr>
              <a:solidFill>
                <a:schemeClr val="lt1"/>
              </a:solidFill>
              <a:latin typeface="Lato"/>
              <a:ea typeface="Lato"/>
              <a:cs typeface="Lato"/>
              <a:sym typeface="Lato"/>
            </a:endParaRPr>
          </a:p>
          <a:p>
            <a:pPr marL="0" lvl="0" indent="0" algn="l" rtl="0">
              <a:spcBef>
                <a:spcPts val="0"/>
              </a:spcBef>
              <a:spcAft>
                <a:spcPts val="0"/>
              </a:spcAft>
              <a:buNone/>
            </a:pPr>
            <a:r>
              <a:rPr lang="en-GB">
                <a:solidFill>
                  <a:schemeClr val="lt1"/>
                </a:solidFill>
                <a:latin typeface="Lato"/>
                <a:ea typeface="Lato"/>
                <a:cs typeface="Lato"/>
                <a:sym typeface="Lato"/>
              </a:rPr>
              <a:t>Supervisor:Dr Mohd Shahizan bin Othman</a:t>
            </a:r>
            <a:endParaRPr>
              <a:solidFill>
                <a:schemeClr val="lt1"/>
              </a:solidFill>
              <a:latin typeface="Lato"/>
              <a:ea typeface="Lato"/>
              <a:cs typeface="Lato"/>
              <a:sym typeface="Lato"/>
            </a:endParaRPr>
          </a:p>
        </p:txBody>
      </p:sp>
      <p:sp>
        <p:nvSpPr>
          <p:cNvPr id="2" name="TextBox 1">
            <a:extLst>
              <a:ext uri="{FF2B5EF4-FFF2-40B4-BE49-F238E27FC236}">
                <a16:creationId xmlns:a16="http://schemas.microsoft.com/office/drawing/2014/main" id="{DAEF48EF-A798-4CAA-6A30-1FC9AD1F7193}"/>
              </a:ext>
            </a:extLst>
          </p:cNvPr>
          <p:cNvSpPr txBox="1"/>
          <p:nvPr/>
        </p:nvSpPr>
        <p:spPr>
          <a:xfrm>
            <a:off x="4430751" y="2965519"/>
            <a:ext cx="4439999" cy="738664"/>
          </a:xfrm>
          <a:prstGeom prst="rect">
            <a:avLst/>
          </a:prstGeom>
          <a:noFill/>
        </p:spPr>
        <p:txBody>
          <a:bodyPr wrap="square" rtlCol="0">
            <a:spAutoFit/>
          </a:bodyPr>
          <a:lstStyle/>
          <a:p>
            <a:r>
              <a:rPr lang="en-US" dirty="0">
                <a:solidFill>
                  <a:schemeClr val="bg1"/>
                </a:solidFill>
              </a:rPr>
              <a:t>Video Link: </a:t>
            </a:r>
            <a:r>
              <a:rPr lang="en-US" dirty="0">
                <a:hlinkClick r:id="rId3"/>
              </a:rPr>
              <a:t>https://drive.google.com/file/d/1oNWFGdDRe6OqLfuQyvnamz1UYt4U1dZD/view?usp=sharing</a:t>
            </a:r>
            <a:r>
              <a:rPr lang="en-US" dirty="0"/>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26"/>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accent2"/>
                </a:solidFill>
              </a:rPr>
              <a:t>Hardware requirements</a:t>
            </a:r>
            <a:endParaRPr>
              <a:solidFill>
                <a:schemeClr val="accent2"/>
              </a:solidFill>
            </a:endParaRPr>
          </a:p>
        </p:txBody>
      </p:sp>
      <p:pic>
        <p:nvPicPr>
          <p:cNvPr id="289" name="Google Shape;289;p26"/>
          <p:cNvPicPr preferRelativeResize="0"/>
          <p:nvPr/>
        </p:nvPicPr>
        <p:blipFill>
          <a:blip r:embed="rId3">
            <a:alphaModFix/>
          </a:blip>
          <a:stretch>
            <a:fillRect/>
          </a:stretch>
        </p:blipFill>
        <p:spPr>
          <a:xfrm>
            <a:off x="1519675" y="1506150"/>
            <a:ext cx="6353175" cy="3152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accent2"/>
                </a:solidFill>
              </a:rPr>
              <a:t>Software Requirements</a:t>
            </a:r>
            <a:endParaRPr>
              <a:solidFill>
                <a:schemeClr val="accent2"/>
              </a:solidFill>
            </a:endParaRPr>
          </a:p>
        </p:txBody>
      </p:sp>
      <p:sp>
        <p:nvSpPr>
          <p:cNvPr id="295" name="Google Shape;295;p27"/>
          <p:cNvSpPr txBox="1"/>
          <p:nvPr/>
        </p:nvSpPr>
        <p:spPr>
          <a:xfrm>
            <a:off x="1378425" y="1631400"/>
            <a:ext cx="5357400" cy="3261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GB" sz="1100">
                <a:solidFill>
                  <a:schemeClr val="lt1"/>
                </a:solidFill>
              </a:rPr>
              <a:t>Visual Studio Code</a:t>
            </a:r>
            <a:endParaRPr sz="1100">
              <a:solidFill>
                <a:schemeClr val="lt1"/>
              </a:solidFill>
            </a:endParaRPr>
          </a:p>
          <a:p>
            <a:pPr marL="0" lvl="0" indent="0" algn="l" rtl="0">
              <a:lnSpc>
                <a:spcPct val="115000"/>
              </a:lnSpc>
              <a:spcBef>
                <a:spcPts val="1200"/>
              </a:spcBef>
              <a:spcAft>
                <a:spcPts val="0"/>
              </a:spcAft>
              <a:buNone/>
            </a:pPr>
            <a:r>
              <a:rPr lang="en-GB" sz="1100" b="1">
                <a:solidFill>
                  <a:schemeClr val="lt1"/>
                </a:solidFill>
              </a:rPr>
              <a:t>1.1.1.1</a:t>
            </a:r>
            <a:r>
              <a:rPr lang="en-GB" sz="700">
                <a:solidFill>
                  <a:schemeClr val="lt1"/>
                </a:solidFill>
              </a:rPr>
              <a:t>  </a:t>
            </a:r>
            <a:r>
              <a:rPr lang="en-GB" sz="1100" b="1">
                <a:solidFill>
                  <a:schemeClr val="lt1"/>
                </a:solidFill>
              </a:rPr>
              <a:t>Enterprise architect</a:t>
            </a:r>
            <a:endParaRPr sz="1100" b="1">
              <a:solidFill>
                <a:schemeClr val="lt1"/>
              </a:solidFill>
            </a:endParaRPr>
          </a:p>
          <a:p>
            <a:pPr marL="0" lvl="0" indent="0" algn="l" rtl="0">
              <a:lnSpc>
                <a:spcPct val="115000"/>
              </a:lnSpc>
              <a:spcBef>
                <a:spcPts val="2400"/>
              </a:spcBef>
              <a:spcAft>
                <a:spcPts val="0"/>
              </a:spcAft>
              <a:buNone/>
            </a:pPr>
            <a:r>
              <a:rPr lang="en-GB" sz="1100" b="1">
                <a:solidFill>
                  <a:schemeClr val="lt1"/>
                </a:solidFill>
              </a:rPr>
              <a:t>1.1.1.2</a:t>
            </a:r>
            <a:r>
              <a:rPr lang="en-GB" sz="700">
                <a:solidFill>
                  <a:schemeClr val="lt1"/>
                </a:solidFill>
              </a:rPr>
              <a:t>  </a:t>
            </a:r>
            <a:r>
              <a:rPr lang="en-GB" sz="1100" b="1">
                <a:solidFill>
                  <a:schemeClr val="lt1"/>
                </a:solidFill>
              </a:rPr>
              <a:t>Windows 7/8/10 or equivalent MacOS</a:t>
            </a:r>
            <a:endParaRPr sz="1100" b="1">
              <a:solidFill>
                <a:schemeClr val="lt1"/>
              </a:solidFill>
            </a:endParaRPr>
          </a:p>
          <a:p>
            <a:pPr marL="0" lvl="0" indent="0" algn="l" rtl="0">
              <a:lnSpc>
                <a:spcPct val="115000"/>
              </a:lnSpc>
              <a:spcBef>
                <a:spcPts val="2400"/>
              </a:spcBef>
              <a:spcAft>
                <a:spcPts val="0"/>
              </a:spcAft>
              <a:buNone/>
            </a:pPr>
            <a:r>
              <a:rPr lang="en-GB" sz="1100" b="1">
                <a:solidFill>
                  <a:schemeClr val="lt1"/>
                </a:solidFill>
              </a:rPr>
              <a:t>1.1.1.3</a:t>
            </a:r>
            <a:r>
              <a:rPr lang="en-GB" sz="700">
                <a:solidFill>
                  <a:schemeClr val="lt1"/>
                </a:solidFill>
              </a:rPr>
              <a:t>  </a:t>
            </a:r>
            <a:r>
              <a:rPr lang="en-GB" sz="1100" b="1">
                <a:solidFill>
                  <a:schemeClr val="lt1"/>
                </a:solidFill>
              </a:rPr>
              <a:t>Google Chrome</a:t>
            </a:r>
            <a:endParaRPr sz="1100" b="1">
              <a:solidFill>
                <a:schemeClr val="lt1"/>
              </a:solidFill>
            </a:endParaRPr>
          </a:p>
          <a:p>
            <a:pPr marL="0" lvl="0" indent="0" algn="l" rtl="0">
              <a:lnSpc>
                <a:spcPct val="115000"/>
              </a:lnSpc>
              <a:spcBef>
                <a:spcPts val="2400"/>
              </a:spcBef>
              <a:spcAft>
                <a:spcPts val="0"/>
              </a:spcAft>
              <a:buNone/>
            </a:pPr>
            <a:r>
              <a:rPr lang="en-GB" sz="1100" b="1">
                <a:solidFill>
                  <a:schemeClr val="lt1"/>
                </a:solidFill>
              </a:rPr>
              <a:t>1.1.1.4</a:t>
            </a:r>
            <a:r>
              <a:rPr lang="en-GB" sz="700">
                <a:solidFill>
                  <a:schemeClr val="lt1"/>
                </a:solidFill>
              </a:rPr>
              <a:t>  </a:t>
            </a:r>
            <a:r>
              <a:rPr lang="en-GB" sz="1100" b="1">
                <a:solidFill>
                  <a:schemeClr val="lt1"/>
                </a:solidFill>
              </a:rPr>
              <a:t>Microsoft Word</a:t>
            </a:r>
            <a:endParaRPr sz="1100" b="1">
              <a:solidFill>
                <a:schemeClr val="lt1"/>
              </a:solidFill>
            </a:endParaRPr>
          </a:p>
          <a:p>
            <a:pPr marL="0" lvl="0" indent="0" algn="l" rtl="0">
              <a:lnSpc>
                <a:spcPct val="115000"/>
              </a:lnSpc>
              <a:spcBef>
                <a:spcPts val="2400"/>
              </a:spcBef>
              <a:spcAft>
                <a:spcPts val="0"/>
              </a:spcAft>
              <a:buNone/>
            </a:pPr>
            <a:r>
              <a:rPr lang="en-GB" sz="1100" b="1">
                <a:solidFill>
                  <a:schemeClr val="lt1"/>
                </a:solidFill>
              </a:rPr>
              <a:t>1.1.1.5</a:t>
            </a:r>
            <a:r>
              <a:rPr lang="en-GB" sz="700">
                <a:solidFill>
                  <a:schemeClr val="lt1"/>
                </a:solidFill>
              </a:rPr>
              <a:t>  </a:t>
            </a:r>
            <a:r>
              <a:rPr lang="en-GB" sz="1100" b="1">
                <a:solidFill>
                  <a:schemeClr val="lt1"/>
                </a:solidFill>
              </a:rPr>
              <a:t>Microsoft Excel</a:t>
            </a:r>
            <a:endParaRPr sz="1100" b="1">
              <a:solidFill>
                <a:schemeClr val="lt1"/>
              </a:solidFill>
            </a:endParaRPr>
          </a:p>
          <a:p>
            <a:pPr marL="0" lvl="0" indent="0" algn="l" rtl="0">
              <a:spcBef>
                <a:spcPts val="2400"/>
              </a:spcBef>
              <a:spcAft>
                <a:spcPts val="0"/>
              </a:spcAft>
              <a:buNone/>
            </a:pP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8"/>
          <p:cNvSpPr txBox="1"/>
          <p:nvPr/>
        </p:nvSpPr>
        <p:spPr>
          <a:xfrm>
            <a:off x="1378425" y="1631400"/>
            <a:ext cx="5357400" cy="185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a:solidFill>
                  <a:schemeClr val="accent2"/>
                </a:solidFill>
                <a:latin typeface="Montserrat"/>
                <a:ea typeface="Montserrat"/>
                <a:cs typeface="Montserrat"/>
                <a:sym typeface="Montserrat"/>
              </a:rPr>
              <a:t>Requirement Analysis and Design</a:t>
            </a:r>
            <a:endParaRPr sz="2600">
              <a:solidFill>
                <a:schemeClr val="accent2"/>
              </a:solidFill>
              <a:latin typeface="Montserrat"/>
              <a:ea typeface="Montserrat"/>
              <a:cs typeface="Montserrat"/>
              <a:sym typeface="Montserrat"/>
            </a:endParaRPr>
          </a:p>
          <a:p>
            <a:pPr marL="0" lvl="0" indent="0" algn="l" rtl="0">
              <a:lnSpc>
                <a:spcPct val="115000"/>
              </a:lnSpc>
              <a:spcBef>
                <a:spcPts val="1200"/>
              </a:spcBef>
              <a:spcAft>
                <a:spcPts val="0"/>
              </a:spcAft>
              <a:buNone/>
            </a:pPr>
            <a:endParaRPr sz="1100">
              <a:solidFill>
                <a:schemeClr val="lt1"/>
              </a:solidFill>
            </a:endParaRPr>
          </a:p>
          <a:p>
            <a:pPr marL="0" lvl="0" indent="0" algn="l" rtl="0">
              <a:spcBef>
                <a:spcPts val="2400"/>
              </a:spcBef>
              <a:spcAft>
                <a:spcPts val="0"/>
              </a:spcAft>
              <a:buNone/>
            </a:pP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29"/>
          <p:cNvSpPr txBox="1">
            <a:spLocks noGrp="1"/>
          </p:cNvSpPr>
          <p:nvPr>
            <p:ph type="title" idx="2"/>
          </p:nvPr>
        </p:nvSpPr>
        <p:spPr>
          <a:xfrm>
            <a:off x="1520725" y="2069450"/>
            <a:ext cx="1745700" cy="77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600">
                <a:solidFill>
                  <a:schemeClr val="accent2"/>
                </a:solidFill>
              </a:rPr>
              <a:t>Use Case</a:t>
            </a:r>
            <a:endParaRPr sz="2600">
              <a:solidFill>
                <a:schemeClr val="accent2"/>
              </a:solidFill>
            </a:endParaRPr>
          </a:p>
        </p:txBody>
      </p:sp>
      <p:pic>
        <p:nvPicPr>
          <p:cNvPr id="306" name="Google Shape;306;p29"/>
          <p:cNvPicPr preferRelativeResize="0"/>
          <p:nvPr/>
        </p:nvPicPr>
        <p:blipFill>
          <a:blip r:embed="rId3">
            <a:alphaModFix/>
          </a:blip>
          <a:stretch>
            <a:fillRect/>
          </a:stretch>
        </p:blipFill>
        <p:spPr>
          <a:xfrm>
            <a:off x="4860575" y="152400"/>
            <a:ext cx="3466426" cy="48387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30"/>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 mobile</a:t>
            </a:r>
            <a:endParaRPr sz="1000"/>
          </a:p>
        </p:txBody>
      </p:sp>
      <p:sp>
        <p:nvSpPr>
          <p:cNvPr id="312" name="Google Shape;312;p30"/>
          <p:cNvSpPr txBox="1">
            <a:spLocks noGrp="1"/>
          </p:cNvSpPr>
          <p:nvPr>
            <p:ph type="title"/>
          </p:nvPr>
        </p:nvSpPr>
        <p:spPr>
          <a:xfrm>
            <a:off x="434700" y="1924850"/>
            <a:ext cx="2844900" cy="179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000">
                <a:solidFill>
                  <a:schemeClr val="accent2"/>
                </a:solidFill>
              </a:rPr>
              <a:t>System Architecture</a:t>
            </a:r>
            <a:endParaRPr sz="2000">
              <a:solidFill>
                <a:schemeClr val="accent2"/>
              </a:solidFill>
            </a:endParaRPr>
          </a:p>
        </p:txBody>
      </p:sp>
      <p:pic>
        <p:nvPicPr>
          <p:cNvPr id="313" name="Google Shape;313;p30"/>
          <p:cNvPicPr preferRelativeResize="0"/>
          <p:nvPr/>
        </p:nvPicPr>
        <p:blipFill>
          <a:blip r:embed="rId3">
            <a:alphaModFix/>
          </a:blip>
          <a:stretch>
            <a:fillRect/>
          </a:stretch>
        </p:blipFill>
        <p:spPr>
          <a:xfrm>
            <a:off x="4572000" y="152400"/>
            <a:ext cx="4536001" cy="4307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31"/>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 wearables</a:t>
            </a:r>
            <a:endParaRPr sz="1000"/>
          </a:p>
        </p:txBody>
      </p:sp>
      <p:sp>
        <p:nvSpPr>
          <p:cNvPr id="319" name="Google Shape;319;p31"/>
          <p:cNvSpPr txBox="1">
            <a:spLocks noGrp="1"/>
          </p:cNvSpPr>
          <p:nvPr>
            <p:ph type="title"/>
          </p:nvPr>
        </p:nvSpPr>
        <p:spPr>
          <a:xfrm>
            <a:off x="928700" y="1381725"/>
            <a:ext cx="2642700" cy="16098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a:solidFill>
                  <a:schemeClr val="accent2"/>
                </a:solidFill>
              </a:rPr>
              <a:t>User Interface</a:t>
            </a:r>
            <a:endParaRPr>
              <a:solidFill>
                <a:schemeClr val="accent2"/>
              </a:solidFill>
            </a:endParaRPr>
          </a:p>
        </p:txBody>
      </p:sp>
      <p:pic>
        <p:nvPicPr>
          <p:cNvPr id="320" name="Google Shape;320;p31"/>
          <p:cNvPicPr preferRelativeResize="0"/>
          <p:nvPr/>
        </p:nvPicPr>
        <p:blipFill>
          <a:blip r:embed="rId3">
            <a:alphaModFix/>
          </a:blip>
          <a:stretch>
            <a:fillRect/>
          </a:stretch>
        </p:blipFill>
        <p:spPr>
          <a:xfrm>
            <a:off x="4689600" y="1122800"/>
            <a:ext cx="4301999" cy="34184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2"/>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 wearables</a:t>
            </a:r>
            <a:endParaRPr sz="1000"/>
          </a:p>
        </p:txBody>
      </p:sp>
      <p:sp>
        <p:nvSpPr>
          <p:cNvPr id="326" name="Google Shape;326;p32"/>
          <p:cNvSpPr txBox="1">
            <a:spLocks noGrp="1"/>
          </p:cNvSpPr>
          <p:nvPr>
            <p:ph type="title"/>
          </p:nvPr>
        </p:nvSpPr>
        <p:spPr>
          <a:xfrm>
            <a:off x="928700" y="1381725"/>
            <a:ext cx="2642700" cy="16098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a:solidFill>
                  <a:schemeClr val="accent2"/>
                </a:solidFill>
              </a:rPr>
              <a:t>User Interface</a:t>
            </a:r>
            <a:endParaRPr>
              <a:solidFill>
                <a:schemeClr val="accent2"/>
              </a:solidFill>
            </a:endParaRPr>
          </a:p>
        </p:txBody>
      </p:sp>
      <p:pic>
        <p:nvPicPr>
          <p:cNvPr id="327" name="Google Shape;327;p32"/>
          <p:cNvPicPr preferRelativeResize="0"/>
          <p:nvPr/>
        </p:nvPicPr>
        <p:blipFill>
          <a:blip r:embed="rId3">
            <a:alphaModFix/>
          </a:blip>
          <a:stretch>
            <a:fillRect/>
          </a:stretch>
        </p:blipFill>
        <p:spPr>
          <a:xfrm>
            <a:off x="4522450" y="1029774"/>
            <a:ext cx="4621550" cy="29548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3"/>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 wearables</a:t>
            </a:r>
            <a:endParaRPr sz="1000"/>
          </a:p>
        </p:txBody>
      </p:sp>
      <p:sp>
        <p:nvSpPr>
          <p:cNvPr id="333" name="Google Shape;333;p33"/>
          <p:cNvSpPr txBox="1">
            <a:spLocks noGrp="1"/>
          </p:cNvSpPr>
          <p:nvPr>
            <p:ph type="title"/>
          </p:nvPr>
        </p:nvSpPr>
        <p:spPr>
          <a:xfrm>
            <a:off x="928700" y="1381725"/>
            <a:ext cx="2642700" cy="16098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a:solidFill>
                  <a:schemeClr val="accent2"/>
                </a:solidFill>
              </a:rPr>
              <a:t>User Interface</a:t>
            </a:r>
            <a:endParaRPr>
              <a:solidFill>
                <a:schemeClr val="accent2"/>
              </a:solidFill>
            </a:endParaRPr>
          </a:p>
        </p:txBody>
      </p:sp>
      <p:pic>
        <p:nvPicPr>
          <p:cNvPr id="334" name="Google Shape;334;p33"/>
          <p:cNvPicPr preferRelativeResize="0"/>
          <p:nvPr/>
        </p:nvPicPr>
        <p:blipFill>
          <a:blip r:embed="rId3">
            <a:alphaModFix/>
          </a:blip>
          <a:stretch>
            <a:fillRect/>
          </a:stretch>
        </p:blipFill>
        <p:spPr>
          <a:xfrm>
            <a:off x="4572000" y="1122800"/>
            <a:ext cx="4419600" cy="3424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4"/>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 wearables</a:t>
            </a:r>
            <a:endParaRPr sz="1000"/>
          </a:p>
        </p:txBody>
      </p:sp>
      <p:sp>
        <p:nvSpPr>
          <p:cNvPr id="340" name="Google Shape;340;p34"/>
          <p:cNvSpPr txBox="1">
            <a:spLocks noGrp="1"/>
          </p:cNvSpPr>
          <p:nvPr>
            <p:ph type="title"/>
          </p:nvPr>
        </p:nvSpPr>
        <p:spPr>
          <a:xfrm>
            <a:off x="928700" y="1381725"/>
            <a:ext cx="2642700" cy="16098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a:solidFill>
                  <a:schemeClr val="accent2"/>
                </a:solidFill>
              </a:rPr>
              <a:t>User Interface</a:t>
            </a:r>
            <a:endParaRPr>
              <a:solidFill>
                <a:schemeClr val="accent2"/>
              </a:solidFill>
            </a:endParaRPr>
          </a:p>
        </p:txBody>
      </p:sp>
      <p:pic>
        <p:nvPicPr>
          <p:cNvPr id="341" name="Google Shape;341;p34"/>
          <p:cNvPicPr preferRelativeResize="0"/>
          <p:nvPr/>
        </p:nvPicPr>
        <p:blipFill>
          <a:blip r:embed="rId3">
            <a:alphaModFix/>
          </a:blip>
          <a:stretch>
            <a:fillRect/>
          </a:stretch>
        </p:blipFill>
        <p:spPr>
          <a:xfrm>
            <a:off x="5005850" y="304800"/>
            <a:ext cx="3869250" cy="4838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5"/>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 wearables</a:t>
            </a:r>
            <a:endParaRPr sz="1000"/>
          </a:p>
        </p:txBody>
      </p:sp>
      <p:sp>
        <p:nvSpPr>
          <p:cNvPr id="347" name="Google Shape;347;p35"/>
          <p:cNvSpPr txBox="1">
            <a:spLocks noGrp="1"/>
          </p:cNvSpPr>
          <p:nvPr>
            <p:ph type="title"/>
          </p:nvPr>
        </p:nvSpPr>
        <p:spPr>
          <a:xfrm>
            <a:off x="928700" y="1381725"/>
            <a:ext cx="2642700" cy="16098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a:solidFill>
                  <a:schemeClr val="accent2"/>
                </a:solidFill>
              </a:rPr>
              <a:t>User Interface</a:t>
            </a:r>
            <a:endParaRPr>
              <a:solidFill>
                <a:schemeClr val="accent2"/>
              </a:solidFill>
            </a:endParaRPr>
          </a:p>
        </p:txBody>
      </p:sp>
      <p:pic>
        <p:nvPicPr>
          <p:cNvPr id="348" name="Google Shape;348;p35"/>
          <p:cNvPicPr preferRelativeResize="0"/>
          <p:nvPr/>
        </p:nvPicPr>
        <p:blipFill>
          <a:blip r:embed="rId3">
            <a:alphaModFix/>
          </a:blip>
          <a:stretch>
            <a:fillRect/>
          </a:stretch>
        </p:blipFill>
        <p:spPr>
          <a:xfrm>
            <a:off x="4572000" y="1122800"/>
            <a:ext cx="4419600" cy="3403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accent2"/>
                </a:solidFill>
              </a:rPr>
              <a:t>Contents</a:t>
            </a:r>
            <a:endParaRPr>
              <a:solidFill>
                <a:schemeClr val="accent2"/>
              </a:solidFill>
            </a:endParaRPr>
          </a:p>
        </p:txBody>
      </p:sp>
      <p:sp>
        <p:nvSpPr>
          <p:cNvPr id="235" name="Google Shape;235;p18"/>
          <p:cNvSpPr txBox="1"/>
          <p:nvPr/>
        </p:nvSpPr>
        <p:spPr>
          <a:xfrm>
            <a:off x="1294301"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Introduction</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Literature Review</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3" action="ppaction://hlinksldjump">
                  <a:extLst>
                    <a:ext uri="{A12FA001-AC4F-418D-AE19-62706E023703}">
                      <ahyp:hlinkClr xmlns:ahyp="http://schemas.microsoft.com/office/drawing/2018/hyperlinkcolor" val="tx"/>
                    </a:ext>
                  </a:extLst>
                </a:hlinkClick>
              </a:rPr>
              <a:t>Project </a:t>
            </a:r>
            <a:r>
              <a:rPr lang="en-GB">
                <a:solidFill>
                  <a:srgbClr val="CACACA"/>
                </a:solidFill>
                <a:latin typeface="Montserrat"/>
                <a:ea typeface="Montserrat"/>
                <a:cs typeface="Montserrat"/>
                <a:sym typeface="Montserrat"/>
              </a:rPr>
              <a:t>Methodology</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Requirements &amp; Analysis Design</a:t>
            </a:r>
            <a:endParaRPr sz="1800">
              <a:solidFill>
                <a:srgbClr val="CACACA"/>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Conclusion</a:t>
            </a:r>
            <a:endParaRPr sz="1800">
              <a:solidFill>
                <a:srgbClr val="CACACA"/>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CACACA"/>
              </a:solidFill>
              <a:latin typeface="Average"/>
              <a:ea typeface="Average"/>
              <a:cs typeface="Average"/>
              <a:sym typeface="Average"/>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 wearables</a:t>
            </a:r>
            <a:endParaRPr sz="1000"/>
          </a:p>
        </p:txBody>
      </p:sp>
      <p:sp>
        <p:nvSpPr>
          <p:cNvPr id="354" name="Google Shape;354;p36"/>
          <p:cNvSpPr txBox="1">
            <a:spLocks noGrp="1"/>
          </p:cNvSpPr>
          <p:nvPr>
            <p:ph type="title"/>
          </p:nvPr>
        </p:nvSpPr>
        <p:spPr>
          <a:xfrm>
            <a:off x="928700" y="1381725"/>
            <a:ext cx="2642700" cy="16098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a:solidFill>
                  <a:schemeClr val="accent2"/>
                </a:solidFill>
              </a:rPr>
              <a:t>User Interface</a:t>
            </a:r>
            <a:endParaRPr>
              <a:solidFill>
                <a:schemeClr val="accent2"/>
              </a:solidFill>
            </a:endParaRPr>
          </a:p>
        </p:txBody>
      </p:sp>
      <p:pic>
        <p:nvPicPr>
          <p:cNvPr id="355" name="Google Shape;355;p36"/>
          <p:cNvPicPr preferRelativeResize="0"/>
          <p:nvPr/>
        </p:nvPicPr>
        <p:blipFill>
          <a:blip r:embed="rId3">
            <a:alphaModFix/>
          </a:blip>
          <a:stretch>
            <a:fillRect/>
          </a:stretch>
        </p:blipFill>
        <p:spPr>
          <a:xfrm>
            <a:off x="4572000" y="1122800"/>
            <a:ext cx="4419601" cy="34027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7"/>
          <p:cNvSpPr txBox="1">
            <a:spLocks noGrp="1"/>
          </p:cNvSpPr>
          <p:nvPr>
            <p:ph type="title"/>
          </p:nvPr>
        </p:nvSpPr>
        <p:spPr>
          <a:xfrm>
            <a:off x="370377" y="1776050"/>
            <a:ext cx="3789000" cy="179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500"/>
              <a:t>Finally we can say that this system will be very beneficial to the researchers and it will speed up the research process of the university. The system will be available for future developments according to the requirements given by the stakeholders.</a:t>
            </a:r>
            <a:endParaRPr sz="1500"/>
          </a:p>
        </p:txBody>
      </p:sp>
      <p:sp>
        <p:nvSpPr>
          <p:cNvPr id="361" name="Google Shape;361;p37"/>
          <p:cNvSpPr/>
          <p:nvPr/>
        </p:nvSpPr>
        <p:spPr>
          <a:xfrm flipH="1">
            <a:off x="3353700" y="1"/>
            <a:ext cx="5790300" cy="5184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7"/>
          <p:cNvSpPr txBox="1"/>
          <p:nvPr/>
        </p:nvSpPr>
        <p:spPr>
          <a:xfrm>
            <a:off x="494825" y="1268150"/>
            <a:ext cx="16650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100">
                <a:solidFill>
                  <a:schemeClr val="accent2"/>
                </a:solidFill>
                <a:latin typeface="Lato"/>
                <a:ea typeface="Lato"/>
                <a:cs typeface="Lato"/>
                <a:sym typeface="Lato"/>
              </a:rPr>
              <a:t>Conclusion:</a:t>
            </a:r>
            <a:endParaRPr sz="2100">
              <a:solidFill>
                <a:schemeClr val="accent2"/>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8"/>
          <p:cNvSpPr txBox="1">
            <a:spLocks noGrp="1"/>
          </p:cNvSpPr>
          <p:nvPr>
            <p:ph type="title"/>
          </p:nvPr>
        </p:nvSpPr>
        <p:spPr>
          <a:xfrm>
            <a:off x="691800" y="2225550"/>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a:latin typeface="Comic Sans MS"/>
                <a:ea typeface="Comic Sans MS"/>
                <a:cs typeface="Comic Sans MS"/>
                <a:sym typeface="Comic Sans MS"/>
              </a:rPr>
              <a:t>Thank you! 😄</a:t>
            </a:r>
            <a:endParaRPr sz="3400">
              <a:latin typeface="Comic Sans MS"/>
              <a:ea typeface="Comic Sans MS"/>
              <a:cs typeface="Comic Sans MS"/>
              <a:sym typeface="Comic Sans MS"/>
            </a:endParaRPr>
          </a:p>
        </p:txBody>
      </p:sp>
      <p:grpSp>
        <p:nvGrpSpPr>
          <p:cNvPr id="368" name="Google Shape;368;p38"/>
          <p:cNvGrpSpPr/>
          <p:nvPr/>
        </p:nvGrpSpPr>
        <p:grpSpPr>
          <a:xfrm>
            <a:off x="4066820" y="1553491"/>
            <a:ext cx="3159984" cy="2439109"/>
            <a:chOff x="3553042" y="1657806"/>
            <a:chExt cx="3461100" cy="2671532"/>
          </a:xfrm>
        </p:grpSpPr>
        <p:sp>
          <p:nvSpPr>
            <p:cNvPr id="369" name="Google Shape;369;p38"/>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8"/>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8"/>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8"/>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8"/>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8"/>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8"/>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77" name="Google Shape;377;p38"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378" name="Google Shape;378;p38"/>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38"/>
          <p:cNvGrpSpPr/>
          <p:nvPr/>
        </p:nvGrpSpPr>
        <p:grpSpPr>
          <a:xfrm>
            <a:off x="6762480" y="2546254"/>
            <a:ext cx="1024386" cy="1522884"/>
            <a:chOff x="6505573" y="2745170"/>
            <a:chExt cx="1122000" cy="1668000"/>
          </a:xfrm>
        </p:grpSpPr>
        <p:sp>
          <p:nvSpPr>
            <p:cNvPr id="380" name="Google Shape;380;p38"/>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8"/>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8"/>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8"/>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4" name="Google Shape;384;p38"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385" name="Google Shape;385;p38"/>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 name="Google Shape;386;p38"/>
          <p:cNvGrpSpPr/>
          <p:nvPr/>
        </p:nvGrpSpPr>
        <p:grpSpPr>
          <a:xfrm>
            <a:off x="6405845" y="3121897"/>
            <a:ext cx="520684" cy="1036470"/>
            <a:chOff x="9543736" y="4486132"/>
            <a:chExt cx="570300" cy="1135235"/>
          </a:xfrm>
        </p:grpSpPr>
        <p:sp>
          <p:nvSpPr>
            <p:cNvPr id="387" name="Google Shape;387;p38"/>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8"/>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91" name="Google Shape;391;p38"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392" name="Google Shape;392;p38"/>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 name="Google Shape;393;p38"/>
          <p:cNvGrpSpPr/>
          <p:nvPr/>
        </p:nvGrpSpPr>
        <p:grpSpPr>
          <a:xfrm>
            <a:off x="7564804" y="3443361"/>
            <a:ext cx="455496" cy="692277"/>
            <a:chOff x="7384375" y="3728000"/>
            <a:chExt cx="498900" cy="758244"/>
          </a:xfrm>
        </p:grpSpPr>
        <p:sp>
          <p:nvSpPr>
            <p:cNvPr id="394" name="Google Shape;394;p38"/>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8"/>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8"/>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8"/>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38"/>
          <p:cNvGrpSpPr/>
          <p:nvPr/>
        </p:nvGrpSpPr>
        <p:grpSpPr>
          <a:xfrm>
            <a:off x="7564836" y="3561758"/>
            <a:ext cx="478081" cy="462776"/>
            <a:chOff x="7384385" y="3857442"/>
            <a:chExt cx="523637" cy="506874"/>
          </a:xfrm>
        </p:grpSpPr>
        <p:sp>
          <p:nvSpPr>
            <p:cNvPr id="399" name="Google Shape;399;p38"/>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 name="Google Shape;400;p38"/>
            <p:cNvGrpSpPr/>
            <p:nvPr/>
          </p:nvGrpSpPr>
          <p:grpSpPr>
            <a:xfrm>
              <a:off x="7384385" y="3857442"/>
              <a:ext cx="523637" cy="498900"/>
              <a:chOff x="7384385" y="3857442"/>
              <a:chExt cx="523637" cy="498900"/>
            </a:xfrm>
          </p:grpSpPr>
          <p:sp>
            <p:nvSpPr>
              <p:cNvPr id="401" name="Google Shape;401;p38"/>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8"/>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03" name="Google Shape;403;p38"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404" name="Google Shape;404;p38"/>
          <p:cNvGrpSpPr/>
          <p:nvPr/>
        </p:nvGrpSpPr>
        <p:grpSpPr>
          <a:xfrm>
            <a:off x="8110843" y="3443361"/>
            <a:ext cx="435785" cy="692277"/>
            <a:chOff x="7982421" y="3727763"/>
            <a:chExt cx="477311" cy="758244"/>
          </a:xfrm>
        </p:grpSpPr>
        <p:sp>
          <p:nvSpPr>
            <p:cNvPr id="405" name="Google Shape;405;p38"/>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8"/>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8"/>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8"/>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8"/>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8"/>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8"/>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8"/>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3" name="Google Shape;413;p38"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FD966"/>
                </a:solidFill>
              </a:rPr>
              <a:t>Problem Background</a:t>
            </a:r>
            <a:endParaRPr>
              <a:solidFill>
                <a:srgbClr val="FFD966"/>
              </a:solidFill>
            </a:endParaRPr>
          </a:p>
        </p:txBody>
      </p:sp>
      <p:sp>
        <p:nvSpPr>
          <p:cNvPr id="246" name="Google Shape;246;p19"/>
          <p:cNvSpPr txBox="1">
            <a:spLocks noGrp="1"/>
          </p:cNvSpPr>
          <p:nvPr>
            <p:ph type="body" idx="1"/>
          </p:nvPr>
        </p:nvSpPr>
        <p:spPr>
          <a:xfrm>
            <a:off x="653725" y="1033525"/>
            <a:ext cx="8413200" cy="40302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1200"/>
              </a:spcBef>
              <a:spcAft>
                <a:spcPts val="0"/>
              </a:spcAft>
              <a:buSzPts val="1400"/>
              <a:buFont typeface="Times New Roman"/>
              <a:buChar char="●"/>
            </a:pPr>
            <a:r>
              <a:rPr lang="en-GB" sz="1400">
                <a:latin typeface="Times New Roman"/>
                <a:ea typeface="Times New Roman"/>
                <a:cs typeface="Times New Roman"/>
                <a:sym typeface="Times New Roman"/>
              </a:rPr>
              <a:t>Finding grants manually from various websites can be very time consuming and challenging because it is needed to search for grants that is suitable for the research.</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The lecturers of Faculty of Computing  need to search for grants from multiple websites. This causes them to lose a lot of their time. They cannot also go through all the websites. </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Miss on important funding opportunities. They cannot filter their interests, grant types, and find grants according to grant deadlines.</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Existing Research Management website for the researchers of UTM is completely manual. </a:t>
            </a:r>
            <a:endParaRPr sz="1400">
              <a:latin typeface="Times New Roman"/>
              <a:ea typeface="Times New Roman"/>
              <a:cs typeface="Times New Roman"/>
              <a:sym typeface="Times New Roman"/>
            </a:endParaRPr>
          </a:p>
          <a:p>
            <a:pPr marL="457200" lvl="0" indent="-317500" algn="l" rtl="0">
              <a:lnSpc>
                <a:spcPct val="150000"/>
              </a:lnSpc>
              <a:spcBef>
                <a:spcPts val="0"/>
              </a:spcBef>
              <a:spcAft>
                <a:spcPts val="0"/>
              </a:spcAft>
              <a:buSzPts val="1400"/>
              <a:buFont typeface="Times New Roman"/>
              <a:buChar char="●"/>
            </a:pPr>
            <a:r>
              <a:rPr lang="en-GB" sz="1400">
                <a:latin typeface="Times New Roman"/>
                <a:ea typeface="Times New Roman"/>
                <a:cs typeface="Times New Roman"/>
                <a:sym typeface="Times New Roman"/>
              </a:rPr>
              <a:t>They  cannot customize the grants according to their needs. Sometimes they have no option but to choose a grant that does not satisfy their requirements properly. So, it causes hindrance in the regular process of research and development of the university.</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accent2"/>
                </a:solidFill>
              </a:rPr>
              <a:t>Project Aim</a:t>
            </a:r>
            <a:endParaRPr>
              <a:solidFill>
                <a:schemeClr val="accent2"/>
              </a:solidFill>
            </a:endParaRPr>
          </a:p>
          <a:p>
            <a:pPr marL="0" lvl="0" indent="0" algn="l" rtl="0">
              <a:spcBef>
                <a:spcPts val="0"/>
              </a:spcBef>
              <a:spcAft>
                <a:spcPts val="0"/>
              </a:spcAft>
              <a:buNone/>
            </a:pPr>
            <a:endParaRPr/>
          </a:p>
        </p:txBody>
      </p:sp>
      <p:sp>
        <p:nvSpPr>
          <p:cNvPr id="252" name="Google Shape;252;p20"/>
          <p:cNvSpPr txBox="1">
            <a:spLocks noGrp="1"/>
          </p:cNvSpPr>
          <p:nvPr>
            <p:ph type="body" idx="1"/>
          </p:nvPr>
        </p:nvSpPr>
        <p:spPr>
          <a:xfrm>
            <a:off x="4018025" y="1567550"/>
            <a:ext cx="4318500" cy="1766700"/>
          </a:xfrm>
          <a:prstGeom prst="rect">
            <a:avLst/>
          </a:prstGeom>
          <a:ln>
            <a:noFill/>
          </a:ln>
        </p:spPr>
        <p:txBody>
          <a:bodyPr spcFirstLastPara="1" wrap="square" lIns="91425" tIns="91425" rIns="91425" bIns="91425" anchor="t" anchorCtr="0">
            <a:noAutofit/>
          </a:bodyPr>
          <a:lstStyle/>
          <a:p>
            <a:pPr marL="0" lvl="0" indent="0" algn="just" rtl="0">
              <a:lnSpc>
                <a:spcPct val="150000"/>
              </a:lnSpc>
              <a:spcBef>
                <a:spcPts val="1200"/>
              </a:spcBef>
              <a:spcAft>
                <a:spcPts val="0"/>
              </a:spcAft>
              <a:buNone/>
            </a:pPr>
            <a:r>
              <a:rPr lang="en-GB" sz="1500">
                <a:solidFill>
                  <a:schemeClr val="lt1"/>
                </a:solidFill>
                <a:latin typeface="Times New Roman"/>
                <a:ea typeface="Times New Roman"/>
                <a:cs typeface="Times New Roman"/>
                <a:sym typeface="Times New Roman"/>
              </a:rPr>
              <a:t>The aim of this project is to develop a system that helps the researchers of school of computing to search for grants according to their specific requirements.</a:t>
            </a:r>
            <a:endParaRPr sz="1500">
              <a:solidFill>
                <a:schemeClr val="lt1"/>
              </a:solidFill>
              <a:latin typeface="Times New Roman"/>
              <a:ea typeface="Times New Roman"/>
              <a:cs typeface="Times New Roman"/>
              <a:sym typeface="Times New Roman"/>
            </a:endParaRPr>
          </a:p>
          <a:p>
            <a:pPr marL="0" lvl="0" indent="0" algn="l" rtl="0">
              <a:spcBef>
                <a:spcPts val="48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accent2"/>
                </a:solidFill>
              </a:rPr>
              <a:t>Project Objectives</a:t>
            </a:r>
            <a:endParaRPr>
              <a:solidFill>
                <a:schemeClr val="accent2"/>
              </a:solidFill>
            </a:endParaRPr>
          </a:p>
        </p:txBody>
      </p:sp>
      <p:sp>
        <p:nvSpPr>
          <p:cNvPr id="258" name="Google Shape;258;p21"/>
          <p:cNvSpPr txBox="1">
            <a:spLocks noGrp="1"/>
          </p:cNvSpPr>
          <p:nvPr>
            <p:ph type="body" idx="1"/>
          </p:nvPr>
        </p:nvSpPr>
        <p:spPr>
          <a:xfrm>
            <a:off x="1297500" y="1399525"/>
            <a:ext cx="7038900" cy="2882700"/>
          </a:xfrm>
          <a:prstGeom prst="rect">
            <a:avLst/>
          </a:prstGeom>
        </p:spPr>
        <p:txBody>
          <a:bodyPr spcFirstLastPara="1" wrap="square" lIns="91425" tIns="91425" rIns="91425" bIns="91425" anchor="t" anchorCtr="0">
            <a:noAutofit/>
          </a:bodyPr>
          <a:lstStyle/>
          <a:p>
            <a:pPr marL="685800" lvl="0" indent="0" algn="just" rtl="0">
              <a:lnSpc>
                <a:spcPct val="150000"/>
              </a:lnSpc>
              <a:spcBef>
                <a:spcPts val="0"/>
              </a:spcBef>
              <a:spcAft>
                <a:spcPts val="0"/>
              </a:spcAft>
              <a:buNone/>
            </a:pPr>
            <a:r>
              <a:rPr lang="en-GB" sz="1200">
                <a:latin typeface="Times New Roman"/>
                <a:ea typeface="Times New Roman"/>
                <a:cs typeface="Times New Roman"/>
                <a:sym typeface="Times New Roman"/>
              </a:rPr>
              <a:t>a)</a:t>
            </a:r>
            <a:r>
              <a:rPr lang="en-GB" sz="700">
                <a:latin typeface="Times New Roman"/>
                <a:ea typeface="Times New Roman"/>
                <a:cs typeface="Times New Roman"/>
                <a:sym typeface="Times New Roman"/>
              </a:rPr>
              <a:t> 	</a:t>
            </a:r>
            <a:r>
              <a:rPr lang="en-GB" sz="1400">
                <a:latin typeface="Times New Roman"/>
                <a:ea typeface="Times New Roman"/>
                <a:cs typeface="Times New Roman"/>
                <a:sym typeface="Times New Roman"/>
              </a:rPr>
              <a:t>To study the requirements of the Research Grant Finder system in terms of its usability and functionality.</a:t>
            </a:r>
            <a:endParaRPr sz="1400">
              <a:latin typeface="Times New Roman"/>
              <a:ea typeface="Times New Roman"/>
              <a:cs typeface="Times New Roman"/>
              <a:sym typeface="Times New Roman"/>
            </a:endParaRPr>
          </a:p>
          <a:p>
            <a:pPr marL="685800" lvl="0" indent="0" algn="just" rtl="0">
              <a:lnSpc>
                <a:spcPct val="150000"/>
              </a:lnSpc>
              <a:spcBef>
                <a:spcPts val="1200"/>
              </a:spcBef>
              <a:spcAft>
                <a:spcPts val="0"/>
              </a:spcAft>
              <a:buNone/>
            </a:pPr>
            <a:r>
              <a:rPr lang="en-GB" sz="1400">
                <a:latin typeface="Times New Roman"/>
                <a:ea typeface="Times New Roman"/>
                <a:cs typeface="Times New Roman"/>
                <a:sym typeface="Times New Roman"/>
              </a:rPr>
              <a:t>b) 	To propose the design of the system by selecting the appropriate design pattern, to design the database structure and the user interface.</a:t>
            </a:r>
            <a:endParaRPr sz="1400">
              <a:latin typeface="Times New Roman"/>
              <a:ea typeface="Times New Roman"/>
              <a:cs typeface="Times New Roman"/>
              <a:sym typeface="Times New Roman"/>
            </a:endParaRPr>
          </a:p>
          <a:p>
            <a:pPr marL="685800" lvl="0" indent="0" algn="just" rtl="0">
              <a:lnSpc>
                <a:spcPct val="150000"/>
              </a:lnSpc>
              <a:spcBef>
                <a:spcPts val="1200"/>
              </a:spcBef>
              <a:spcAft>
                <a:spcPts val="0"/>
              </a:spcAft>
              <a:buNone/>
            </a:pPr>
            <a:r>
              <a:rPr lang="en-GB" sz="1400">
                <a:latin typeface="Times New Roman"/>
                <a:ea typeface="Times New Roman"/>
                <a:cs typeface="Times New Roman"/>
                <a:sym typeface="Times New Roman"/>
              </a:rPr>
              <a:t>c) 	To develop a system that meets all the requirements of the different category of users and that follows the selected design pattern and models.</a:t>
            </a:r>
            <a:endParaRPr sz="1400">
              <a:latin typeface="Times New Roman"/>
              <a:ea typeface="Times New Roman"/>
              <a:cs typeface="Times New Roman"/>
              <a:sym typeface="Times New Roman"/>
            </a:endParaRPr>
          </a:p>
          <a:p>
            <a:pPr marL="685800" lvl="0" indent="0" algn="l" rtl="0">
              <a:lnSpc>
                <a:spcPct val="150000"/>
              </a:lnSpc>
              <a:spcBef>
                <a:spcPts val="1200"/>
              </a:spcBef>
              <a:spcAft>
                <a:spcPts val="0"/>
              </a:spcAft>
              <a:buNone/>
            </a:pPr>
            <a:r>
              <a:rPr lang="en-GB" sz="1400">
                <a:latin typeface="Times New Roman"/>
                <a:ea typeface="Times New Roman"/>
                <a:cs typeface="Times New Roman"/>
                <a:sym typeface="Times New Roman"/>
              </a:rPr>
              <a:t>d) 	To test the system using software testing tools to check if the system is able to carry out the functionalities and meet the requirements of the stakeholder.</a:t>
            </a:r>
            <a:endParaRPr sz="1400">
              <a:latin typeface="Times New Roman"/>
              <a:ea typeface="Times New Roman"/>
              <a:cs typeface="Times New Roman"/>
              <a:sym typeface="Times New Roman"/>
            </a:endParaRPr>
          </a:p>
          <a:p>
            <a:pPr marL="0" lvl="0" indent="0" algn="just" rtl="0">
              <a:lnSpc>
                <a:spcPct val="150000"/>
              </a:lnSpc>
              <a:spcBef>
                <a:spcPts val="1200"/>
              </a:spcBef>
              <a:spcAft>
                <a:spcPts val="0"/>
              </a:spcAft>
              <a:buNone/>
            </a:pPr>
            <a:endParaRPr sz="1500">
              <a:latin typeface="Times New Roman"/>
              <a:ea typeface="Times New Roman"/>
              <a:cs typeface="Times New Roman"/>
              <a:sym typeface="Times New Roman"/>
            </a:endParaRPr>
          </a:p>
          <a:p>
            <a:pPr marL="0" lvl="0" indent="0" algn="l" rtl="0">
              <a:spcBef>
                <a:spcPts val="4800"/>
              </a:spcBef>
              <a:spcAft>
                <a:spcPts val="1600"/>
              </a:spcAft>
              <a:buNone/>
            </a:pP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2"/>
          <p:cNvSpPr txBox="1">
            <a:spLocks noGrp="1"/>
          </p:cNvSpPr>
          <p:nvPr>
            <p:ph type="title"/>
          </p:nvPr>
        </p:nvSpPr>
        <p:spPr>
          <a:xfrm>
            <a:off x="1232400" y="135150"/>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solidFill>
                  <a:schemeClr val="accent2"/>
                </a:solidFill>
              </a:rPr>
              <a:t>Project Scope</a:t>
            </a:r>
            <a:endParaRPr>
              <a:solidFill>
                <a:schemeClr val="accent2"/>
              </a:solidFill>
            </a:endParaRPr>
          </a:p>
        </p:txBody>
      </p:sp>
      <p:sp>
        <p:nvSpPr>
          <p:cNvPr id="264" name="Google Shape;264;p22"/>
          <p:cNvSpPr txBox="1">
            <a:spLocks noGrp="1"/>
          </p:cNvSpPr>
          <p:nvPr>
            <p:ph type="body" idx="1"/>
          </p:nvPr>
        </p:nvSpPr>
        <p:spPr>
          <a:xfrm>
            <a:off x="1297500" y="1567550"/>
            <a:ext cx="5609700" cy="1961400"/>
          </a:xfrm>
          <a:prstGeom prst="rect">
            <a:avLst/>
          </a:prstGeom>
        </p:spPr>
        <p:txBody>
          <a:bodyPr spcFirstLastPara="1" wrap="square" lIns="91425" tIns="91425" rIns="91425" bIns="91425" anchor="t" anchorCtr="0">
            <a:noAutofit/>
          </a:bodyPr>
          <a:lstStyle/>
          <a:p>
            <a:pPr marL="457200" lvl="0" indent="-336550" algn="just" rtl="0">
              <a:lnSpc>
                <a:spcPct val="115000"/>
              </a:lnSpc>
              <a:spcBef>
                <a:spcPts val="0"/>
              </a:spcBef>
              <a:spcAft>
                <a:spcPts val="0"/>
              </a:spcAft>
              <a:buSzPts val="1700"/>
              <a:buFont typeface="Times New Roman"/>
              <a:buChar char="●"/>
            </a:pPr>
            <a:r>
              <a:rPr lang="en-GB" sz="1700">
                <a:latin typeface="Times New Roman"/>
                <a:ea typeface="Times New Roman"/>
                <a:cs typeface="Times New Roman"/>
                <a:sym typeface="Times New Roman"/>
              </a:rPr>
              <a:t>The system will be a web-based system.</a:t>
            </a:r>
            <a:endParaRPr sz="1700">
              <a:latin typeface="Times New Roman"/>
              <a:ea typeface="Times New Roman"/>
              <a:cs typeface="Times New Roman"/>
              <a:sym typeface="Times New Roman"/>
            </a:endParaRPr>
          </a:p>
          <a:p>
            <a:pPr marL="457200" lvl="0" indent="-336550" algn="just" rtl="0">
              <a:lnSpc>
                <a:spcPct val="115000"/>
              </a:lnSpc>
              <a:spcBef>
                <a:spcPts val="0"/>
              </a:spcBef>
              <a:spcAft>
                <a:spcPts val="0"/>
              </a:spcAft>
              <a:buSzPts val="1700"/>
              <a:buFont typeface="Times New Roman"/>
              <a:buChar char="●"/>
            </a:pPr>
            <a:r>
              <a:rPr lang="en-GB" sz="1700">
                <a:latin typeface="Times New Roman"/>
                <a:ea typeface="Times New Roman"/>
                <a:cs typeface="Times New Roman"/>
                <a:sym typeface="Times New Roman"/>
              </a:rPr>
              <a:t>It will have login authentication.</a:t>
            </a:r>
            <a:endParaRPr sz="1700">
              <a:latin typeface="Times New Roman"/>
              <a:ea typeface="Times New Roman"/>
              <a:cs typeface="Times New Roman"/>
              <a:sym typeface="Times New Roman"/>
            </a:endParaRPr>
          </a:p>
          <a:p>
            <a:pPr marL="457200" lvl="0" indent="-336550" algn="just" rtl="0">
              <a:lnSpc>
                <a:spcPct val="115000"/>
              </a:lnSpc>
              <a:spcBef>
                <a:spcPts val="0"/>
              </a:spcBef>
              <a:spcAft>
                <a:spcPts val="0"/>
              </a:spcAft>
              <a:buSzPts val="1700"/>
              <a:buFont typeface="Times New Roman"/>
              <a:buChar char="●"/>
            </a:pPr>
            <a:r>
              <a:rPr lang="en-GB" sz="1700">
                <a:latin typeface="Times New Roman"/>
                <a:ea typeface="Times New Roman"/>
                <a:cs typeface="Times New Roman"/>
                <a:sym typeface="Times New Roman"/>
              </a:rPr>
              <a:t>The grant information will only be provided to authenticated users of the Faculty of Computing only.</a:t>
            </a:r>
            <a:endParaRPr sz="1700">
              <a:latin typeface="Times New Roman"/>
              <a:ea typeface="Times New Roman"/>
              <a:cs typeface="Times New Roman"/>
              <a:sym typeface="Times New Roman"/>
            </a:endParaRPr>
          </a:p>
          <a:p>
            <a:pPr marL="457200" lvl="0" indent="-336550" algn="just" rtl="0">
              <a:lnSpc>
                <a:spcPct val="115000"/>
              </a:lnSpc>
              <a:spcBef>
                <a:spcPts val="0"/>
              </a:spcBef>
              <a:spcAft>
                <a:spcPts val="0"/>
              </a:spcAft>
              <a:buSzPts val="1700"/>
              <a:buFont typeface="Times New Roman"/>
              <a:buChar char="●"/>
            </a:pPr>
            <a:r>
              <a:rPr lang="en-GB" sz="1700">
                <a:latin typeface="Times New Roman"/>
                <a:ea typeface="Times New Roman"/>
                <a:cs typeface="Times New Roman"/>
                <a:sym typeface="Times New Roman"/>
              </a:rPr>
              <a:t>The system will use web scraping based on Python libraries.</a:t>
            </a:r>
            <a:endParaRPr sz="1700">
              <a:latin typeface="Times New Roman"/>
              <a:ea typeface="Times New Roman"/>
              <a:cs typeface="Times New Roman"/>
              <a:sym typeface="Times New Roman"/>
            </a:endParaRPr>
          </a:p>
          <a:p>
            <a:pPr marL="457200" lvl="0" indent="-336550" algn="just" rtl="0">
              <a:lnSpc>
                <a:spcPct val="115000"/>
              </a:lnSpc>
              <a:spcBef>
                <a:spcPts val="0"/>
              </a:spcBef>
              <a:spcAft>
                <a:spcPts val="0"/>
              </a:spcAft>
              <a:buSzPts val="1700"/>
              <a:buFont typeface="Times New Roman"/>
              <a:buChar char="●"/>
            </a:pPr>
            <a:r>
              <a:rPr lang="en-GB" sz="1700">
                <a:latin typeface="Times New Roman"/>
                <a:ea typeface="Times New Roman"/>
                <a:cs typeface="Times New Roman"/>
                <a:sym typeface="Times New Roman"/>
              </a:rPr>
              <a:t>An individual can only see his grant statistics related.</a:t>
            </a:r>
            <a:endParaRPr sz="1700"/>
          </a:p>
        </p:txBody>
      </p:sp>
      <p:pic>
        <p:nvPicPr>
          <p:cNvPr id="265" name="Google Shape;265;p22" descr="offset_comp_442889_edtied2.jpg"/>
          <p:cNvPicPr preferRelativeResize="0"/>
          <p:nvPr/>
        </p:nvPicPr>
        <p:blipFill rotWithShape="1">
          <a:blip r:embed="rId3">
            <a:alphaModFix/>
          </a:blip>
          <a:srcRect l="40835" t="36462" r="22818" b="12950"/>
          <a:stretch/>
        </p:blipFill>
        <p:spPr>
          <a:xfrm rot="10800000">
            <a:off x="6240280" y="5276"/>
            <a:ext cx="2898000" cy="2691600"/>
          </a:xfrm>
          <a:prstGeom prst="rtTriangle">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3"/>
          <p:cNvSpPr txBox="1">
            <a:spLocks noGrp="1"/>
          </p:cNvSpPr>
          <p:nvPr>
            <p:ph type="title"/>
          </p:nvPr>
        </p:nvSpPr>
        <p:spPr>
          <a:xfrm>
            <a:off x="971950" y="163050"/>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solidFill>
                  <a:schemeClr val="accent2"/>
                </a:solidFill>
              </a:rPr>
              <a:t>Current System Analysis</a:t>
            </a:r>
            <a:endParaRPr>
              <a:solidFill>
                <a:schemeClr val="accent2"/>
              </a:solidFill>
            </a:endParaRPr>
          </a:p>
        </p:txBody>
      </p:sp>
      <p:pic>
        <p:nvPicPr>
          <p:cNvPr id="271" name="Google Shape;271;p23"/>
          <p:cNvPicPr preferRelativeResize="0"/>
          <p:nvPr/>
        </p:nvPicPr>
        <p:blipFill>
          <a:blip r:embed="rId3">
            <a:alphaModFix/>
          </a:blip>
          <a:stretch>
            <a:fillRect/>
          </a:stretch>
        </p:blipFill>
        <p:spPr>
          <a:xfrm>
            <a:off x="3787400" y="761550"/>
            <a:ext cx="4204126" cy="4043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accent2"/>
                </a:solidFill>
              </a:rPr>
              <a:t>Technology Used</a:t>
            </a:r>
            <a:endParaRPr>
              <a:solidFill>
                <a:schemeClr val="accent2"/>
              </a:solidFill>
            </a:endParaRPr>
          </a:p>
        </p:txBody>
      </p:sp>
      <p:graphicFrame>
        <p:nvGraphicFramePr>
          <p:cNvPr id="277" name="Google Shape;277;p24"/>
          <p:cNvGraphicFramePr/>
          <p:nvPr/>
        </p:nvGraphicFramePr>
        <p:xfrm>
          <a:off x="952500" y="2191100"/>
          <a:ext cx="3000000" cy="3000000"/>
        </p:xfrm>
        <a:graphic>
          <a:graphicData uri="http://schemas.openxmlformats.org/drawingml/2006/table">
            <a:tbl>
              <a:tblPr>
                <a:noFill/>
                <a:tableStyleId>{5B43BEBC-46DB-451A-90CC-A80563329DA6}</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558500">
                <a:tc>
                  <a:txBody>
                    <a:bodyPr/>
                    <a:lstStyle/>
                    <a:p>
                      <a:pPr marL="0" lvl="0" indent="0" algn="l" rtl="0">
                        <a:spcBef>
                          <a:spcPts val="0"/>
                        </a:spcBef>
                        <a:spcAft>
                          <a:spcPts val="0"/>
                        </a:spcAft>
                        <a:buNone/>
                      </a:pPr>
                      <a:r>
                        <a:rPr lang="en-GB">
                          <a:solidFill>
                            <a:schemeClr val="accent2"/>
                          </a:solidFill>
                        </a:rPr>
                        <a:t>FrontEnd</a:t>
                      </a:r>
                      <a:endParaRPr>
                        <a:solidFill>
                          <a:schemeClr val="accent2"/>
                        </a:solidFill>
                      </a:endParaRPr>
                    </a:p>
                  </a:txBody>
                  <a:tcPr marL="91425" marR="91425" marT="91425" marB="91425"/>
                </a:tc>
                <a:tc>
                  <a:txBody>
                    <a:bodyPr/>
                    <a:lstStyle/>
                    <a:p>
                      <a:pPr marL="0" lvl="0" indent="0" algn="l" rtl="0">
                        <a:spcBef>
                          <a:spcPts val="0"/>
                        </a:spcBef>
                        <a:spcAft>
                          <a:spcPts val="0"/>
                        </a:spcAft>
                        <a:buNone/>
                      </a:pPr>
                      <a:r>
                        <a:rPr lang="en-GB">
                          <a:solidFill>
                            <a:schemeClr val="accent2"/>
                          </a:solidFill>
                        </a:rPr>
                        <a:t>Backend</a:t>
                      </a:r>
                      <a:endParaRPr>
                        <a:solidFill>
                          <a:schemeClr val="accent2"/>
                        </a:solidFill>
                      </a:endParaRPr>
                    </a:p>
                  </a:txBody>
                  <a:tcPr marL="91425" marR="91425" marT="91425" marB="91425"/>
                </a:tc>
                <a:tc>
                  <a:txBody>
                    <a:bodyPr/>
                    <a:lstStyle/>
                    <a:p>
                      <a:pPr marL="0" lvl="0" indent="0" algn="l" rtl="0">
                        <a:spcBef>
                          <a:spcPts val="0"/>
                        </a:spcBef>
                        <a:spcAft>
                          <a:spcPts val="0"/>
                        </a:spcAft>
                        <a:buNone/>
                      </a:pPr>
                      <a:r>
                        <a:rPr lang="en-GB">
                          <a:solidFill>
                            <a:schemeClr val="accent2"/>
                          </a:solidFill>
                        </a:rPr>
                        <a:t>Database</a:t>
                      </a:r>
                      <a:endParaRPr>
                        <a:solidFill>
                          <a:schemeClr val="accent2"/>
                        </a:solidFill>
                      </a:endParaRPr>
                    </a:p>
                  </a:txBody>
                  <a:tcPr marL="91425" marR="91425" marT="91425" marB="91425"/>
                </a:tc>
                <a:extLst>
                  <a:ext uri="{0D108BD9-81ED-4DB2-BD59-A6C34878D82A}">
                    <a16:rowId xmlns:a16="http://schemas.microsoft.com/office/drawing/2014/main" val="10000"/>
                  </a:ext>
                </a:extLst>
              </a:tr>
              <a:tr h="558500">
                <a:tc>
                  <a:txBody>
                    <a:bodyPr/>
                    <a:lstStyle/>
                    <a:p>
                      <a:pPr marL="0" lvl="0" indent="0" algn="l" rtl="0">
                        <a:spcBef>
                          <a:spcPts val="0"/>
                        </a:spcBef>
                        <a:spcAft>
                          <a:spcPts val="0"/>
                        </a:spcAft>
                        <a:buNone/>
                      </a:pPr>
                      <a:r>
                        <a:rPr lang="en-GB">
                          <a:solidFill>
                            <a:schemeClr val="lt1"/>
                          </a:solidFill>
                        </a:rPr>
                        <a:t>reactJS</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GB">
                          <a:solidFill>
                            <a:schemeClr val="lt1"/>
                          </a:solidFill>
                        </a:rPr>
                        <a:t>Django</a:t>
                      </a:r>
                      <a:endParaRPr>
                        <a:solidFill>
                          <a:schemeClr val="lt1"/>
                        </a:solidFill>
                      </a:endParaRPr>
                    </a:p>
                  </a:txBody>
                  <a:tcPr marL="91425" marR="91425" marT="91425" marB="91425"/>
                </a:tc>
                <a:tc>
                  <a:txBody>
                    <a:bodyPr/>
                    <a:lstStyle/>
                    <a:p>
                      <a:pPr marL="0" lvl="0" indent="0" algn="l" rtl="0">
                        <a:spcBef>
                          <a:spcPts val="0"/>
                        </a:spcBef>
                        <a:spcAft>
                          <a:spcPts val="0"/>
                        </a:spcAft>
                        <a:buNone/>
                      </a:pPr>
                      <a:r>
                        <a:rPr lang="en-GB">
                          <a:solidFill>
                            <a:schemeClr val="lt1"/>
                          </a:solidFill>
                        </a:rPr>
                        <a:t>MongoDB</a:t>
                      </a:r>
                      <a:endParaRPr>
                        <a:solidFill>
                          <a:schemeClr val="lt1"/>
                        </a:solidFill>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Methodology Used</a:t>
            </a:r>
            <a:endParaRPr/>
          </a:p>
        </p:txBody>
      </p:sp>
      <p:pic>
        <p:nvPicPr>
          <p:cNvPr id="283" name="Google Shape;283;p25"/>
          <p:cNvPicPr preferRelativeResize="0"/>
          <p:nvPr/>
        </p:nvPicPr>
        <p:blipFill>
          <a:blip r:embed="rId3">
            <a:alphaModFix/>
          </a:blip>
          <a:stretch>
            <a:fillRect/>
          </a:stretch>
        </p:blipFill>
        <p:spPr>
          <a:xfrm>
            <a:off x="1939238" y="1255625"/>
            <a:ext cx="5265519" cy="3530851"/>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519</Words>
  <Application>Microsoft Office PowerPoint</Application>
  <PresentationFormat>On-screen Show (16:9)</PresentationFormat>
  <Paragraphs>65</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Lato</vt:lpstr>
      <vt:lpstr>Times New Roman</vt:lpstr>
      <vt:lpstr>Comic Sans MS</vt:lpstr>
      <vt:lpstr>Montserrat</vt:lpstr>
      <vt:lpstr>Average</vt:lpstr>
      <vt:lpstr>Arial</vt:lpstr>
      <vt:lpstr>Focus</vt:lpstr>
      <vt:lpstr>Final Year Project -1  Presentation</vt:lpstr>
      <vt:lpstr>Contents</vt:lpstr>
      <vt:lpstr>Problem Background</vt:lpstr>
      <vt:lpstr>Project Aim </vt:lpstr>
      <vt:lpstr>Project Objectives</vt:lpstr>
      <vt:lpstr>Project Scope</vt:lpstr>
      <vt:lpstr>Current System Analysis</vt:lpstr>
      <vt:lpstr>Technology Used</vt:lpstr>
      <vt:lpstr>Methodology Used</vt:lpstr>
      <vt:lpstr>Hardware requirements</vt:lpstr>
      <vt:lpstr>Software Requirements</vt:lpstr>
      <vt:lpstr>PowerPoint Presentation</vt:lpstr>
      <vt:lpstr>Use Case</vt:lpstr>
      <vt:lpstr>Spotlight on mobile</vt:lpstr>
      <vt:lpstr>Spotlight on wearables</vt:lpstr>
      <vt:lpstr>Spotlight on wearables</vt:lpstr>
      <vt:lpstr>Spotlight on wearables</vt:lpstr>
      <vt:lpstr>Spotlight on wearables</vt:lpstr>
      <vt:lpstr>Spotlight on wearables</vt:lpstr>
      <vt:lpstr>Spotlight on wearables</vt:lpstr>
      <vt:lpstr>Finally we can say that this system will be very beneficial to the researchers and it will speed up the research process of the university. The system will be available for future developments according to the requirements given by the stakeholders.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Year Project -1  Presentation</dc:title>
  <cp:lastModifiedBy>MOHAMMED RUZHAN ISLAM A20EC4028</cp:lastModifiedBy>
  <cp:revision>1</cp:revision>
  <dcterms:modified xsi:type="dcterms:W3CDTF">2023-06-25T05:15:18Z</dcterms:modified>
</cp:coreProperties>
</file>